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5" r:id="rId10"/>
    <p:sldId id="263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napVertSplitter="1"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4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B75B7C-3568-4F4D-AF5A-A6103EB671D2}" type="datetimeFigureOut">
              <a:rPr lang="en-US" smtClean="0"/>
              <a:t>8/30/15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B73A5-45C5-ED4F-9A20-0A767B96AA2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4700F-330C-45F7-9BA9-3AA04D9A14A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9711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4700F-330C-45F7-9BA9-3AA04D9A14A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16777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DC55A-78E6-4643-AC1A-620459CDFE05}" type="datetimeFigureOut">
              <a:rPr lang="en-US" smtClean="0"/>
              <a:pPr/>
              <a:t>8/30/15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27D98-CB0E-A54C-B951-FCF6C85A4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DC55A-78E6-4643-AC1A-620459CDFE05}" type="datetimeFigureOut">
              <a:rPr lang="en-US" smtClean="0"/>
              <a:pPr/>
              <a:t>8/30/15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27D98-CB0E-A54C-B951-FCF6C85A4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DC55A-78E6-4643-AC1A-620459CDFE05}" type="datetimeFigureOut">
              <a:rPr lang="en-US" smtClean="0"/>
              <a:pPr/>
              <a:t>8/30/15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27D98-CB0E-A54C-B951-FCF6C85A4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DC55A-78E6-4643-AC1A-620459CDFE05}" type="datetimeFigureOut">
              <a:rPr lang="en-US" smtClean="0"/>
              <a:pPr/>
              <a:t>8/30/15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27D98-CB0E-A54C-B951-FCF6C85A4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DC55A-78E6-4643-AC1A-620459CDFE05}" type="datetimeFigureOut">
              <a:rPr lang="en-US" smtClean="0"/>
              <a:pPr/>
              <a:t>8/30/15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27D98-CB0E-A54C-B951-FCF6C85A4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DC55A-78E6-4643-AC1A-620459CDFE05}" type="datetimeFigureOut">
              <a:rPr lang="en-US" smtClean="0"/>
              <a:pPr/>
              <a:t>8/30/15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27D98-CB0E-A54C-B951-FCF6C85A4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DC55A-78E6-4643-AC1A-620459CDFE05}" type="datetimeFigureOut">
              <a:rPr lang="en-US" smtClean="0"/>
              <a:pPr/>
              <a:t>8/30/15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27D98-CB0E-A54C-B951-FCF6C85A4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DC55A-78E6-4643-AC1A-620459CDFE05}" type="datetimeFigureOut">
              <a:rPr lang="en-US" smtClean="0"/>
              <a:pPr/>
              <a:t>8/30/15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27D98-CB0E-A54C-B951-FCF6C85A4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DC55A-78E6-4643-AC1A-620459CDFE05}" type="datetimeFigureOut">
              <a:rPr lang="en-US" smtClean="0"/>
              <a:pPr/>
              <a:t>8/30/15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27D98-CB0E-A54C-B951-FCF6C85A4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DC55A-78E6-4643-AC1A-620459CDFE05}" type="datetimeFigureOut">
              <a:rPr lang="en-US" smtClean="0"/>
              <a:pPr/>
              <a:t>8/30/15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27D98-CB0E-A54C-B951-FCF6C85A4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DC55A-78E6-4643-AC1A-620459CDFE05}" type="datetimeFigureOut">
              <a:rPr lang="en-US" smtClean="0"/>
              <a:pPr/>
              <a:t>8/30/15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27D98-CB0E-A54C-B951-FCF6C85A4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DC55A-78E6-4643-AC1A-620459CDFE05}" type="datetimeFigureOut">
              <a:rPr lang="en-US" smtClean="0"/>
              <a:pPr/>
              <a:t>8/30/15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27D98-CB0E-A54C-B951-FCF6C85A4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https://www.teachingchannel.org/videos/teaching-ells-to-participate-in-discussions-ousd" TargetMode="External"/><Relationship Id="rId4" Type="http://schemas.openxmlformats.org/officeDocument/2006/relationships/hyperlink" Target="mailto:https://www.teachingchannel.org/videos/vocabulary-english-language-learners" TargetMode="External"/><Relationship Id="rId5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hyperlink" Target="mailto:https://www.teachingchannel.org/videos/developing-communication-skills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utterstock_19088258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4385"/>
            <a:ext cx="9144000" cy="67121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74163"/>
            <a:ext cx="7772400" cy="1470025"/>
          </a:xfrm>
        </p:spPr>
        <p:txBody>
          <a:bodyPr/>
          <a:lstStyle/>
          <a:p>
            <a:r>
              <a:rPr lang="en-US" dirty="0" smtClean="0"/>
              <a:t>EL Team </a:t>
            </a:r>
            <a:br>
              <a:rPr lang="en-US" dirty="0" smtClean="0"/>
            </a:br>
            <a:r>
              <a:rPr lang="en-US" dirty="0" smtClean="0"/>
              <a:t>Workshop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Guided Planning</a:t>
            </a:r>
            <a:endParaRPr lang="en-US" dirty="0"/>
          </a:p>
        </p:txBody>
      </p:sp>
      <p:pic>
        <p:nvPicPr>
          <p:cNvPr id="4" name="Content Placeholder 3" descr="lightbulb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 rot="3161396">
            <a:off x="-1522597" y="1794022"/>
            <a:ext cx="7318262" cy="4024762"/>
          </a:xfr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469942" y="1600200"/>
            <a:ext cx="42168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 we need as a group?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3200" dirty="0" smtClean="0"/>
              <a:t>What specific goals would we like to achieve?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will we know it’s working?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3200" dirty="0" smtClean="0"/>
              <a:t>What can we stop doing?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28202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Six Word Stories…</a:t>
            </a:r>
            <a:endParaRPr lang="en-US" dirty="0"/>
          </a:p>
        </p:txBody>
      </p:sp>
      <p:pic>
        <p:nvPicPr>
          <p:cNvPr id="5" name="Picture 4" descr="images-1 copy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43" y="2494489"/>
            <a:ext cx="6897518" cy="38626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Housekeeping</a:t>
            </a:r>
          </a:p>
          <a:p>
            <a:r>
              <a:rPr lang="en-US" dirty="0" smtClean="0"/>
              <a:t>Introductions</a:t>
            </a:r>
          </a:p>
          <a:p>
            <a:r>
              <a:rPr lang="en-US" dirty="0" smtClean="0"/>
              <a:t>Community Builder</a:t>
            </a:r>
          </a:p>
          <a:p>
            <a:r>
              <a:rPr lang="en-US" dirty="0" smtClean="0"/>
              <a:t>Identity Dive</a:t>
            </a:r>
            <a:endParaRPr lang="en-US" dirty="0"/>
          </a:p>
        </p:txBody>
      </p:sp>
      <p:pic>
        <p:nvPicPr>
          <p:cNvPr id="4" name="Picture 3" descr="shutterstock_1783717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4079" y="2523460"/>
            <a:ext cx="4855495" cy="43345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Exploring </a:t>
            </a:r>
            <a:br>
              <a:rPr lang="en-US" dirty="0" smtClean="0"/>
            </a:br>
            <a:r>
              <a:rPr lang="en-US" dirty="0" smtClean="0"/>
              <a:t>Assessment Tools + 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Unpacking WIDA</a:t>
            </a:r>
          </a:p>
          <a:p>
            <a:r>
              <a:rPr lang="en-US" dirty="0" smtClean="0"/>
              <a:t>Assessment</a:t>
            </a:r>
          </a:p>
          <a:p>
            <a:r>
              <a:rPr lang="en-US" dirty="0" smtClean="0"/>
              <a:t>Rubrics</a:t>
            </a:r>
          </a:p>
          <a:p>
            <a:r>
              <a:rPr lang="en-US" dirty="0" smtClean="0"/>
              <a:t>Progress Monitoring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498" y="1682675"/>
            <a:ext cx="3091458" cy="4726794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xmlns:mv="urn:schemas-microsoft-com:mac:vml" val="0"/>
              </a:ext>
            </a:extLst>
          </a:blip>
          <a:stretch>
            <a:fillRect/>
          </a:stretch>
        </p:blipFill>
        <p:spPr>
          <a:xfrm>
            <a:off x="1116970" y="4438363"/>
            <a:ext cx="2899999" cy="175667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Academic Language Strategizing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Sharing</a:t>
            </a:r>
          </a:p>
          <a:p>
            <a:r>
              <a:rPr lang="en-US" dirty="0" smtClean="0"/>
              <a:t>Say-Mean-Matter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shutterstock_1236142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021" y="2996642"/>
            <a:ext cx="4687657" cy="31295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Response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Talk Moves: Developing Communication Skills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Improving Participation with Talk Moves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Talk Moves in Academic Discussions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Frontloading for English Language Learners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imgres-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8925" y="4432300"/>
            <a:ext cx="3340100" cy="24257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Potluck!</a:t>
            </a:r>
            <a:endParaRPr lang="en-US" dirty="0"/>
          </a:p>
        </p:txBody>
      </p:sp>
      <p:pic>
        <p:nvPicPr>
          <p:cNvPr id="5" name="Picture 4" descr="141a6f26bf63b1e3b475ee3e1b4f0cc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964" y="1810920"/>
            <a:ext cx="3199886" cy="417628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in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30100"/>
            <a:ext cx="9160495" cy="61710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Integration with the Shared Classroom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ELA Standards and Six Traits</a:t>
            </a:r>
          </a:p>
          <a:p>
            <a:r>
              <a:rPr lang="en-US" dirty="0" smtClean="0"/>
              <a:t>Matrix of Grammatical </a:t>
            </a:r>
            <a:r>
              <a:rPr lang="en-US" dirty="0" smtClean="0"/>
              <a:t>Forms</a:t>
            </a:r>
          </a:p>
          <a:p>
            <a:r>
              <a:rPr lang="en-US" dirty="0" smtClean="0"/>
              <a:t>Prompt Templates/RAFT</a:t>
            </a:r>
            <a:endParaRPr lang="en-US" dirty="0" smtClean="0"/>
          </a:p>
          <a:p>
            <a:r>
              <a:rPr lang="en-US" dirty="0" smtClean="0"/>
              <a:t>Give One, Get One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 Persistently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Use cohesive formative assessments to track and assess growth</a:t>
            </a:r>
          </a:p>
          <a:p>
            <a:r>
              <a:rPr lang="en-US" dirty="0" smtClean="0"/>
              <a:t>Plan for repeated assessments aligned to specific standards</a:t>
            </a:r>
          </a:p>
          <a:p>
            <a:r>
              <a:rPr lang="en-US" dirty="0" smtClean="0"/>
              <a:t>Integrate feedback and differentiated instruction into assessment</a:t>
            </a:r>
          </a:p>
          <a:p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457200" y="1600200"/>
            <a:ext cx="4038600" cy="26654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Provide Feedback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21865"/>
          </a:xfrm>
        </p:spPr>
        <p:txBody>
          <a:bodyPr/>
          <a:lstStyle/>
          <a:p>
            <a:r>
              <a:rPr lang="en-US" dirty="0" smtClean="0"/>
              <a:t>Plan ahead for feedback</a:t>
            </a:r>
          </a:p>
          <a:p>
            <a:r>
              <a:rPr lang="en-US" dirty="0" smtClean="0"/>
              <a:t>Ensure that assessments are designed to provide descriptive feedback</a:t>
            </a:r>
          </a:p>
          <a:p>
            <a:pPr lvl="1"/>
            <a:r>
              <a:rPr lang="en-US" dirty="0" smtClean="0"/>
              <a:t>Student Goal</a:t>
            </a:r>
          </a:p>
          <a:p>
            <a:pPr lvl="1"/>
            <a:r>
              <a:rPr lang="en-US" dirty="0" smtClean="0"/>
              <a:t>Student relationship to goal</a:t>
            </a:r>
          </a:p>
          <a:p>
            <a:pPr lvl="1"/>
            <a:r>
              <a:rPr lang="en-US" dirty="0" smtClean="0"/>
              <a:t>Steps to close gap</a:t>
            </a:r>
          </a:p>
          <a:p>
            <a:r>
              <a:rPr lang="en-US" dirty="0" smtClean="0"/>
              <a:t>Ongoing learning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4701916" y="2291316"/>
            <a:ext cx="3704136" cy="3704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173</Words>
  <Application>Microsoft Macintosh PowerPoint</Application>
  <PresentationFormat>On-screen Show (4:3)</PresentationFormat>
  <Paragraphs>45</Paragraphs>
  <Slides>11</Slides>
  <Notes>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EL Team  Workshop</vt:lpstr>
      <vt:lpstr>Welcome </vt:lpstr>
      <vt:lpstr>Exploring  Assessment Tools + Strategies</vt:lpstr>
      <vt:lpstr>Academic Language Strategizing</vt:lpstr>
      <vt:lpstr>Video Response</vt:lpstr>
      <vt:lpstr>Potluck!</vt:lpstr>
      <vt:lpstr>Integration with the Shared Classroom</vt:lpstr>
      <vt:lpstr>Assess Persistently</vt:lpstr>
      <vt:lpstr>Provide Feedback</vt:lpstr>
      <vt:lpstr>Guided Planning</vt:lpstr>
      <vt:lpstr>Closing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Team  Workshop</dc:title>
  <dc:creator>Jennifer Kohan</dc:creator>
  <cp:lastModifiedBy>Jennifer Kohan</cp:lastModifiedBy>
  <cp:revision>2</cp:revision>
  <dcterms:created xsi:type="dcterms:W3CDTF">2015-08-30T21:47:16Z</dcterms:created>
  <dcterms:modified xsi:type="dcterms:W3CDTF">2015-08-30T23:29:45Z</dcterms:modified>
</cp:coreProperties>
</file>